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69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0BC297-E0E4-48A5-BB3C-0371E2CAD005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29102D-4A33-4C84-A6C3-175ADFD8097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0BC297-E0E4-48A5-BB3C-0371E2CAD005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29102D-4A33-4C84-A6C3-175ADFD809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0BC297-E0E4-48A5-BB3C-0371E2CAD005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29102D-4A33-4C84-A6C3-175ADFD809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0BC297-E0E4-48A5-BB3C-0371E2CAD005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29102D-4A33-4C84-A6C3-175ADFD809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0BC297-E0E4-48A5-BB3C-0371E2CAD005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29102D-4A33-4C84-A6C3-175ADFD8097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0BC297-E0E4-48A5-BB3C-0371E2CAD005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29102D-4A33-4C84-A6C3-175ADFD809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0BC297-E0E4-48A5-BB3C-0371E2CAD005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29102D-4A33-4C84-A6C3-175ADFD809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0BC297-E0E4-48A5-BB3C-0371E2CAD005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29102D-4A33-4C84-A6C3-175ADFD809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0BC297-E0E4-48A5-BB3C-0371E2CAD005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29102D-4A33-4C84-A6C3-175ADFD8097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0BC297-E0E4-48A5-BB3C-0371E2CAD005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29102D-4A33-4C84-A6C3-175ADFD809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0BC297-E0E4-48A5-BB3C-0371E2CAD005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29102D-4A33-4C84-A6C3-175ADFD8097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B0BC297-E0E4-48A5-BB3C-0371E2CAD005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129102D-4A33-4C84-A6C3-175ADFD8097A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1052736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CHUYÊN ĐỀ: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ỨNG DỤNG PHẦN MỀM AZOTA VÀO DẠY HỌC TRỰC TUYẾN.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2780928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74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-171400"/>
            <a:ext cx="7498080" cy="1143000"/>
          </a:xfrm>
        </p:spPr>
        <p:txBody>
          <a:bodyPr>
            <a:normAutofit/>
          </a:bodyPr>
          <a:lstStyle/>
          <a:p>
            <a:r>
              <a:rPr lang="en-US" sz="2800" dirty="0" err="1">
                <a:effectLst/>
              </a:rPr>
              <a:t>Cách</a:t>
            </a:r>
            <a:r>
              <a:rPr lang="en-US" sz="2800" dirty="0">
                <a:effectLst/>
              </a:rPr>
              <a:t> 2: </a:t>
            </a:r>
            <a:r>
              <a:rPr lang="en-US" sz="2800" dirty="0" err="1">
                <a:effectLst/>
              </a:rPr>
              <a:t>Nhập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từ</a:t>
            </a:r>
            <a:r>
              <a:rPr lang="en-US" sz="2800" dirty="0">
                <a:effectLst/>
              </a:rPr>
              <a:t> file </a:t>
            </a:r>
            <a:r>
              <a:rPr lang="en-US" sz="2800" dirty="0" err="1">
                <a:effectLst/>
              </a:rPr>
              <a:t>Exel</a:t>
            </a:r>
            <a:r>
              <a:rPr lang="en-US" sz="2800" dirty="0">
                <a:effectLst/>
              </a:rPr>
              <a:t>. GV </a:t>
            </a:r>
            <a:r>
              <a:rPr lang="en-US" sz="2800" dirty="0" err="1">
                <a:effectLst/>
              </a:rPr>
              <a:t>tải</a:t>
            </a:r>
            <a:r>
              <a:rPr lang="en-US" sz="2800" dirty="0">
                <a:effectLst/>
              </a:rPr>
              <a:t> </a:t>
            </a:r>
            <a:r>
              <a:rPr lang="en-US" sz="2800" b="1" dirty="0">
                <a:effectLst/>
              </a:rPr>
              <a:t>file </a:t>
            </a:r>
            <a:r>
              <a:rPr lang="en-US" sz="2800" b="1" dirty="0" err="1">
                <a:effectLst/>
              </a:rPr>
              <a:t>biểu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mẫu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về</a:t>
            </a:r>
            <a:r>
              <a:rPr lang="en-US" sz="2800" dirty="0">
                <a:effectLst/>
              </a:rPr>
              <a:t>, </a:t>
            </a:r>
            <a:r>
              <a:rPr lang="en-US" sz="2800" dirty="0" err="1">
                <a:effectLst/>
              </a:rPr>
              <a:t>nhập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danh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sách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học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sinh</a:t>
            </a:r>
            <a:r>
              <a:rPr lang="en-US" sz="2800" dirty="0">
                <a:effectLst/>
              </a:rPr>
              <a:t>. </a:t>
            </a:r>
            <a:r>
              <a:rPr lang="en-US" sz="2800" dirty="0" err="1">
                <a:effectLst/>
              </a:rPr>
              <a:t>Sau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đó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tải</a:t>
            </a:r>
            <a:r>
              <a:rPr lang="en-US" sz="2800" dirty="0">
                <a:effectLst/>
              </a:rPr>
              <a:t> </a:t>
            </a:r>
            <a:r>
              <a:rPr lang="vi-VN" sz="2800" dirty="0" smtClean="0">
                <a:effectLst/>
              </a:rPr>
              <a:t>lên</a:t>
            </a:r>
            <a:endParaRPr lang="en-US" sz="28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69950"/>
            <a:ext cx="8856984" cy="27030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40" y="3615866"/>
            <a:ext cx="8856984" cy="32849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Oval 5"/>
          <p:cNvSpPr/>
          <p:nvPr/>
        </p:nvSpPr>
        <p:spPr>
          <a:xfrm>
            <a:off x="3635896" y="2420888"/>
            <a:ext cx="237626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635896" y="2876453"/>
            <a:ext cx="288032" cy="28803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15248" y="4711452"/>
            <a:ext cx="4788799" cy="10938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635896" y="5805264"/>
            <a:ext cx="4320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 danh sách học sinh lớp mình vào theo mẫu có sẵn.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04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99" y="0"/>
            <a:ext cx="4711438" cy="57226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139" y="-24052"/>
            <a:ext cx="4443861" cy="57466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Oval 5"/>
          <p:cNvSpPr/>
          <p:nvPr/>
        </p:nvSpPr>
        <p:spPr>
          <a:xfrm>
            <a:off x="1907704" y="764704"/>
            <a:ext cx="1008112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0" y="1268760"/>
            <a:ext cx="1835696" cy="2448272"/>
          </a:xfrm>
          <a:prstGeom prst="wedgeRoundRectCallout">
            <a:avLst>
              <a:gd name="adj1" fmla="val 70489"/>
              <a:gd name="adj2" fmla="val -7057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Up file danh sách học sinh  vừa nhập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491880" y="4797152"/>
            <a:ext cx="1008112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ular Callout 8"/>
          <p:cNvSpPr/>
          <p:nvPr/>
        </p:nvSpPr>
        <p:spPr>
          <a:xfrm>
            <a:off x="3995936" y="5540005"/>
            <a:ext cx="5148064" cy="1107504"/>
          </a:xfrm>
          <a:prstGeom prst="wedgeRoundRectCallout">
            <a:avLst>
              <a:gd name="adj1" fmla="val -1636"/>
              <a:gd name="adj2" fmla="val -7808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 tắt chế độ cho phép tự báo danh để dễ dàng quản lí HS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09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sz="2700" b="1" dirty="0">
                <a:effectLst/>
              </a:rPr>
              <a:t>3. GIAO BÀI TẬP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548680"/>
            <a:ext cx="8640960" cy="5976664"/>
          </a:xfrm>
        </p:spPr>
        <p:txBody>
          <a:bodyPr>
            <a:normAutofit/>
          </a:bodyPr>
          <a:lstStyle/>
          <a:p>
            <a:r>
              <a:rPr lang="en-US" sz="2400" dirty="0"/>
              <a:t>B1: </a:t>
            </a:r>
            <a:r>
              <a:rPr lang="en-US" sz="2400" dirty="0" err="1"/>
              <a:t>Tại</a:t>
            </a:r>
            <a:r>
              <a:rPr lang="en-US" sz="2400" dirty="0"/>
              <a:t> </a:t>
            </a:r>
            <a:r>
              <a:rPr lang="en-US" sz="2400" dirty="0" err="1"/>
              <a:t>giao</a:t>
            </a:r>
            <a:r>
              <a:rPr lang="en-US" sz="2400" dirty="0"/>
              <a:t> </a:t>
            </a:r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màn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chính</a:t>
            </a:r>
            <a:r>
              <a:rPr lang="en-US" sz="2400" dirty="0"/>
              <a:t>, GV </a:t>
            </a:r>
            <a:r>
              <a:rPr lang="en-US" sz="2400" dirty="0" err="1"/>
              <a:t>chọn</a:t>
            </a:r>
            <a:r>
              <a:rPr lang="en-US" sz="2400" dirty="0"/>
              <a:t> </a:t>
            </a:r>
            <a:r>
              <a:rPr lang="en-US" sz="2400" b="1" dirty="0" err="1"/>
              <a:t>Bài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.</a:t>
            </a:r>
            <a:endParaRPr lang="en-US" sz="24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8892480" cy="58772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Oval 4"/>
          <p:cNvSpPr/>
          <p:nvPr/>
        </p:nvSpPr>
        <p:spPr>
          <a:xfrm>
            <a:off x="1259632" y="2636912"/>
            <a:ext cx="1080120" cy="151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827584" y="3392996"/>
            <a:ext cx="432048" cy="39604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501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043" y="883384"/>
            <a:ext cx="8089957" cy="58584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5845175" y="7745730"/>
            <a:ext cx="285750" cy="2381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 rot="10800000" flipV="1">
            <a:off x="899592" y="-19854"/>
            <a:ext cx="882047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B2: GV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chọn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Tạo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tập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tải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file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tập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lên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đặt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cấu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ì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tập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tên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hạn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nộp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lớp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452320" y="1412776"/>
            <a:ext cx="1080120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7074559" y="2078850"/>
            <a:ext cx="432048" cy="39604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043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15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ounded Rectangular Callout 4"/>
          <p:cNvSpPr/>
          <p:nvPr/>
        </p:nvSpPr>
        <p:spPr>
          <a:xfrm>
            <a:off x="5292080" y="0"/>
            <a:ext cx="2664296" cy="576064"/>
          </a:xfrm>
          <a:prstGeom prst="wedgeRoundRectCallout">
            <a:avLst>
              <a:gd name="adj1" fmla="val -86874"/>
              <a:gd name="adj2" fmla="val -7246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Điền tên bài tập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432470" y="728464"/>
            <a:ext cx="3711530" cy="1044352"/>
          </a:xfrm>
          <a:prstGeom prst="wedgeRoundRectCallout">
            <a:avLst>
              <a:gd name="adj1" fmla="val -82395"/>
              <a:gd name="adj2" fmla="val -32452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Hạn nộp có thế điền hoặc bỏ trống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780184" y="1484784"/>
            <a:ext cx="2664296" cy="576064"/>
          </a:xfrm>
          <a:prstGeom prst="wedgeRoundRectCallout">
            <a:avLst>
              <a:gd name="adj1" fmla="val -74914"/>
              <a:gd name="adj2" fmla="val -31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thể thêm file word bài tập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07504" y="1412388"/>
            <a:ext cx="1944216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ular Callout 10"/>
          <p:cNvSpPr/>
          <p:nvPr/>
        </p:nvSpPr>
        <p:spPr>
          <a:xfrm>
            <a:off x="3419872" y="2844521"/>
            <a:ext cx="2664296" cy="576064"/>
          </a:xfrm>
          <a:prstGeom prst="wedgeRoundRectCallout">
            <a:avLst>
              <a:gd name="adj1" fmla="val -74914"/>
              <a:gd name="adj2" fmla="val -31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thể gõ yêu cầu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084168" y="6021288"/>
            <a:ext cx="1728192" cy="6835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24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3" y="1221526"/>
            <a:ext cx="9086850" cy="568586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9404" y="-9580"/>
            <a:ext cx="9265613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B3: GV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nhấn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tập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copy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đường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link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tập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gửi</a:t>
            </a:r>
            <a:endParaRPr kumimoji="0" lang="vi-V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zalo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lớp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835696" y="1207671"/>
            <a:ext cx="1080120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457935" y="1873745"/>
            <a:ext cx="432048" cy="39604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03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sz="2700" b="1" dirty="0">
                <a:effectLst/>
              </a:rPr>
              <a:t>4. TẠO ĐỀ THI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3608" y="620688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B1: </a:t>
            </a:r>
            <a:r>
              <a:rPr lang="en-US" sz="2400" dirty="0" err="1"/>
              <a:t>Tại</a:t>
            </a:r>
            <a:r>
              <a:rPr lang="en-US" sz="2400" dirty="0"/>
              <a:t> </a:t>
            </a:r>
            <a:r>
              <a:rPr lang="en-US" sz="2400" dirty="0" err="1"/>
              <a:t>giao</a:t>
            </a:r>
            <a:r>
              <a:rPr lang="en-US" sz="2400" dirty="0"/>
              <a:t> </a:t>
            </a:r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màn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chính</a:t>
            </a:r>
            <a:r>
              <a:rPr lang="en-US" sz="2400" dirty="0"/>
              <a:t>, </a:t>
            </a:r>
            <a:r>
              <a:rPr lang="en-US" sz="2400" dirty="0" err="1"/>
              <a:t>chọn</a:t>
            </a:r>
            <a:r>
              <a:rPr lang="en-US" sz="2400" dirty="0"/>
              <a:t> </a:t>
            </a:r>
            <a:r>
              <a:rPr lang="en-US" sz="2400" b="1" dirty="0" err="1"/>
              <a:t>Đề</a:t>
            </a:r>
            <a:r>
              <a:rPr lang="en-US" sz="2400" b="1" dirty="0"/>
              <a:t> </a:t>
            </a:r>
            <a:r>
              <a:rPr lang="en-US" sz="2400" b="1" dirty="0" err="1"/>
              <a:t>thi</a:t>
            </a:r>
            <a:endParaRPr lang="en-US" sz="2400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55892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Oval 5"/>
          <p:cNvSpPr/>
          <p:nvPr/>
        </p:nvSpPr>
        <p:spPr>
          <a:xfrm>
            <a:off x="2987824" y="3059006"/>
            <a:ext cx="1080120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610063" y="3725080"/>
            <a:ext cx="432048" cy="39604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95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1600" y="30126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B2: </a:t>
            </a:r>
            <a:r>
              <a:rPr lang="en-US" sz="2400" dirty="0" err="1"/>
              <a:t>Nhấn</a:t>
            </a:r>
            <a:r>
              <a:rPr lang="en-US" sz="2400" dirty="0"/>
              <a:t> </a:t>
            </a:r>
            <a:r>
              <a:rPr lang="en-US" sz="2400" b="1" dirty="0" err="1"/>
              <a:t>Tạo</a:t>
            </a:r>
            <a:r>
              <a:rPr lang="en-US" sz="2400" b="1" dirty="0"/>
              <a:t> </a:t>
            </a:r>
            <a:r>
              <a:rPr lang="en-US" sz="2400" b="1" dirty="0" err="1"/>
              <a:t>đề</a:t>
            </a:r>
            <a:r>
              <a:rPr lang="en-US" sz="2400" b="1" dirty="0"/>
              <a:t>, </a:t>
            </a:r>
            <a:r>
              <a:rPr lang="en-US" sz="2400" dirty="0"/>
              <a:t>GV </a:t>
            </a:r>
            <a:r>
              <a:rPr lang="en-US" sz="2400" dirty="0" err="1"/>
              <a:t>chọn</a:t>
            </a:r>
            <a:r>
              <a:rPr lang="en-US" sz="2400" dirty="0"/>
              <a:t> </a:t>
            </a:r>
            <a:r>
              <a:rPr lang="en-US" sz="2400" dirty="0" err="1"/>
              <a:t>tải</a:t>
            </a:r>
            <a:r>
              <a:rPr lang="en-US" sz="2400" dirty="0"/>
              <a:t> </a:t>
            </a:r>
            <a:r>
              <a:rPr lang="en-US" sz="2400" dirty="0" err="1"/>
              <a:t>đề</a:t>
            </a:r>
            <a:r>
              <a:rPr lang="en-US" sz="2400" dirty="0"/>
              <a:t> </a:t>
            </a:r>
            <a:r>
              <a:rPr lang="en-US" sz="2400" dirty="0" err="1"/>
              <a:t>thi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2 </a:t>
            </a:r>
            <a:r>
              <a:rPr lang="en-US" sz="2400" dirty="0" err="1"/>
              <a:t>dạng</a:t>
            </a:r>
            <a:r>
              <a:rPr lang="en-US" sz="2400" dirty="0"/>
              <a:t> </a:t>
            </a:r>
            <a:r>
              <a:rPr lang="en-US" sz="2400" b="1" dirty="0"/>
              <a:t>file </a:t>
            </a:r>
            <a:r>
              <a:rPr lang="en-US" sz="2400" b="1" dirty="0" err="1"/>
              <a:t>pdf</a:t>
            </a:r>
            <a:r>
              <a:rPr lang="en-US" sz="2400" dirty="0"/>
              <a:t> </a:t>
            </a:r>
            <a:r>
              <a:rPr lang="en-US" sz="2400" dirty="0" err="1"/>
              <a:t>hoặc</a:t>
            </a:r>
            <a:r>
              <a:rPr lang="en-US" sz="2400" dirty="0"/>
              <a:t> </a:t>
            </a:r>
            <a:r>
              <a:rPr lang="en-US" sz="2400" b="1" dirty="0"/>
              <a:t>file </a:t>
            </a:r>
            <a:r>
              <a:rPr lang="en-US" sz="2400" b="1" dirty="0" err="1" smtClean="0"/>
              <a:t>docx</a:t>
            </a:r>
            <a:r>
              <a:rPr lang="vi-VN" sz="2400" b="1" dirty="0" smtClean="0"/>
              <a:t>.</a:t>
            </a:r>
            <a:endParaRPr lang="en-US" sz="2400" dirty="0"/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80"/>
          <a:stretch/>
        </p:blipFill>
        <p:spPr bwMode="auto">
          <a:xfrm>
            <a:off x="5261278" y="941290"/>
            <a:ext cx="3882721" cy="5880243"/>
          </a:xfrm>
          <a:prstGeom prst="rect">
            <a:avLst/>
          </a:prstGeom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Oval 5"/>
          <p:cNvSpPr/>
          <p:nvPr/>
        </p:nvSpPr>
        <p:spPr>
          <a:xfrm>
            <a:off x="7452320" y="3792485"/>
            <a:ext cx="1184181" cy="18600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868144" y="3801242"/>
            <a:ext cx="1080120" cy="18600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37"/>
          <a:stretch/>
        </p:blipFill>
        <p:spPr bwMode="auto">
          <a:xfrm>
            <a:off x="1" y="906119"/>
            <a:ext cx="5261278" cy="5880243"/>
          </a:xfrm>
          <a:prstGeom prst="rect">
            <a:avLst/>
          </a:prstGeom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Oval 8"/>
          <p:cNvSpPr/>
          <p:nvPr/>
        </p:nvSpPr>
        <p:spPr>
          <a:xfrm>
            <a:off x="3563888" y="1268760"/>
            <a:ext cx="936104" cy="5638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61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7" t="17668" r="12572" b="29328"/>
          <a:stretch/>
        </p:blipFill>
        <p:spPr bwMode="auto">
          <a:xfrm>
            <a:off x="35496" y="44625"/>
            <a:ext cx="9144000" cy="6813375"/>
          </a:xfrm>
          <a:prstGeom prst="rect">
            <a:avLst/>
          </a:prstGeom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2379944" y="4041068"/>
            <a:ext cx="432048" cy="39604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2626234" y="3372145"/>
            <a:ext cx="3600400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4790038" y="4849824"/>
            <a:ext cx="4394038" cy="2008176"/>
          </a:xfrm>
          <a:prstGeom prst="wedgeRoundRectCallout">
            <a:avLst>
              <a:gd name="adj1" fmla="val -41012"/>
              <a:gd name="adj2" fmla="val -80311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932040" y="4813409"/>
            <a:ext cx="4211960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Lưu</a:t>
            </a:r>
            <a:r>
              <a:rPr lang="en-US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ý: </a:t>
            </a:r>
            <a:r>
              <a:rPr lang="en-US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Đề</a:t>
            </a:r>
            <a:r>
              <a:rPr lang="en-US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thi</a:t>
            </a:r>
            <a:r>
              <a:rPr lang="en-US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trắc</a:t>
            </a:r>
            <a:r>
              <a:rPr lang="en-US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nghiệm</a:t>
            </a:r>
            <a:r>
              <a:rPr lang="en-US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lang="en-US" sz="2000" dirty="0" err="1"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lang="en-US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tự</a:t>
            </a:r>
            <a:r>
              <a:rPr lang="en-US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luận</a:t>
            </a:r>
            <a:r>
              <a:rPr lang="en-US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phải</a:t>
            </a:r>
            <a:r>
              <a:rPr lang="en-US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</a:t>
            </a:r>
            <a:r>
              <a:rPr lang="en-US" sz="2000" dirty="0" err="1"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lang="en-US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</a:t>
            </a:r>
            <a:r>
              <a:rPr lang="en-US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cấu</a:t>
            </a:r>
            <a:r>
              <a:rPr lang="en-US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lang="en-US" sz="2000" dirty="0" err="1" smtClean="0">
                <a:latin typeface="Calibri"/>
                <a:ea typeface="Calibri" pitchFamily="34" charset="0"/>
                <a:cs typeface="Times New Roman" pitchFamily="18" charset="0"/>
              </a:rPr>
              <a:t>ì</a:t>
            </a:r>
            <a:r>
              <a:rPr lang="en-US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</a:t>
            </a:r>
            <a:r>
              <a:rPr lang="vi-VN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theo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file </a:t>
            </a:r>
            <a:r>
              <a:rPr lang="en-US" sz="20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đề</a:t>
            </a:r>
            <a:r>
              <a:rPr lang="en-US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mẫu</a:t>
            </a:r>
            <a:r>
              <a:rPr lang="en-US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azota</a:t>
            </a:r>
            <a:r>
              <a:rPr lang="en-US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</a:t>
            </a:r>
            <a:r>
              <a:rPr lang="en-US" sz="2000" dirty="0" err="1">
                <a:latin typeface="Calibri"/>
                <a:ea typeface="Calibri" pitchFamily="34" charset="0"/>
                <a:cs typeface="Times New Roman" pitchFamily="18" charset="0"/>
              </a:rPr>
              <a:t>ì</a:t>
            </a:r>
            <a:r>
              <a:rPr lang="en-US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mới</a:t>
            </a:r>
            <a:r>
              <a:rPr lang="en-US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tải</a:t>
            </a:r>
            <a:r>
              <a:rPr lang="en-US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lên</a:t>
            </a:r>
            <a:r>
              <a:rPr lang="en-US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lang="en-US" sz="2000" dirty="0" err="1"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lang="en-US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chấm</a:t>
            </a:r>
            <a:r>
              <a:rPr lang="en-US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tự</a:t>
            </a:r>
            <a:r>
              <a:rPr lang="en-US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động</a:t>
            </a:r>
            <a:r>
              <a:rPr lang="en-US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vi-VN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GV </a:t>
            </a:r>
            <a:r>
              <a:rPr lang="en-US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tải</a:t>
            </a:r>
            <a:r>
              <a:rPr lang="en-US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file </a:t>
            </a:r>
            <a:r>
              <a:rPr lang="en-US" sz="20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mẫu</a:t>
            </a:r>
            <a:r>
              <a:rPr lang="en-US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azota</a:t>
            </a:r>
            <a:r>
              <a:rPr lang="en-US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lang="en-US" sz="2000" dirty="0" err="1"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lang="en-US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en-US" sz="2000" dirty="0" err="1"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lang="en-US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</a:t>
            </a:r>
            <a:r>
              <a:rPr lang="en-US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theo</a:t>
            </a:r>
            <a:r>
              <a:rPr lang="en-US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hướng</a:t>
            </a:r>
            <a:r>
              <a:rPr lang="en-US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dẫn</a:t>
            </a:r>
            <a:r>
              <a:rPr lang="en-US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lang="en-US" sz="2000" dirty="0" err="1"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lang="en-US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file. 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23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4191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0"/>
            <a:ext cx="8100392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PHẦN I. GIỚI THIỆU VỀ ỨNG DỤNG AZOTA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Azota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online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Azota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online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HS,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trắc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trắc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HS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nộp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file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word,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audio, video,…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Azota hỗ trợ giáo viên quản lý bài tập và chấm bài từ bất kỳ thiết bị nào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Theo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dõi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HS,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nộp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chế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minh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qua camera.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11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40" y="898662"/>
            <a:ext cx="9148339" cy="5959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2800985" y="7055485"/>
            <a:ext cx="196850" cy="1263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79512" y="12190"/>
            <a:ext cx="9161482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B3: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tải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lên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đề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giao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diện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GV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nhập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vi-V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Tổng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điểm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chia </a:t>
            </a: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điểm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câu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nếu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cần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chọn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Lưu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025727" y="1384679"/>
            <a:ext cx="194421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660232" y="908720"/>
            <a:ext cx="115212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25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8" b="3482"/>
          <a:stretch>
            <a:fillRect/>
          </a:stretch>
        </p:blipFill>
        <p:spPr bwMode="auto">
          <a:xfrm>
            <a:off x="713919" y="734913"/>
            <a:ext cx="8394585" cy="5286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2607" y="35004"/>
            <a:ext cx="92072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B4: GV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đặt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cấu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ì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đề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thời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gian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thời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gian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cho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</a:t>
            </a:r>
            <a:endParaRPr kumimoji="0" lang="vi-VN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thi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mật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khẩu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nếu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chọn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Xuất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bản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11560" y="5229200"/>
            <a:ext cx="8731108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Lưu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ý: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Học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chỉ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được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đề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đã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được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Xuất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bản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vi-V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Nếu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GV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chỉ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Lưu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chưa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xuất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bản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học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sẽ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không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được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796136" y="5229200"/>
            <a:ext cx="504056" cy="53862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33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15" y="894509"/>
            <a:ext cx="9180830" cy="606532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814320" y="7517765"/>
            <a:ext cx="196850" cy="1263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048"/>
            <a:ext cx="967367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B5: GV copy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link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đề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zalo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lớp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học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55776" y="2276872"/>
            <a:ext cx="4176464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6228184" y="2870938"/>
            <a:ext cx="1008112" cy="3960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73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sz="2700" b="1" dirty="0">
                <a:effectLst/>
              </a:rPr>
              <a:t>5. CHẤM BÀI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704" y="620688"/>
            <a:ext cx="5350296" cy="62373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Oval 5"/>
          <p:cNvSpPr/>
          <p:nvPr/>
        </p:nvSpPr>
        <p:spPr>
          <a:xfrm>
            <a:off x="3760881" y="5733256"/>
            <a:ext cx="1728192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34249" y="2407196"/>
            <a:ext cx="3529639" cy="2966020"/>
          </a:xfrm>
          <a:prstGeom prst="wedgeRoundRectCallout">
            <a:avLst>
              <a:gd name="adj1" fmla="val 55708"/>
              <a:gd name="adj2" fmla="val 81651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kích là 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</a:p>
          <a:p>
            <a:pPr algn="ctr"/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kích là 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17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703"/>
            <a:ext cx="6300192" cy="66693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Oval 4"/>
          <p:cNvSpPr/>
          <p:nvPr/>
        </p:nvSpPr>
        <p:spPr>
          <a:xfrm>
            <a:off x="5868144" y="5661248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868144" y="6021288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868144" y="6381328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6300192" y="3757081"/>
            <a:ext cx="2843808" cy="1944216"/>
          </a:xfrm>
          <a:prstGeom prst="wedgeRoundRectCallout">
            <a:avLst>
              <a:gd name="adj1" fmla="val -51526"/>
              <a:gd name="adj2" fmla="val 58937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Gạch chân, khoanh tròn, viết...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6300192" y="4149080"/>
            <a:ext cx="2843808" cy="1944216"/>
          </a:xfrm>
          <a:prstGeom prst="wedgeRoundRectCallout">
            <a:avLst>
              <a:gd name="adj1" fmla="val -51526"/>
              <a:gd name="adj2" fmla="val 58937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Tẩy, xóa lỗi sai khi chấm.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6300192" y="4525500"/>
            <a:ext cx="2843808" cy="1944216"/>
          </a:xfrm>
          <a:prstGeom prst="wedgeRoundRectCallout">
            <a:avLst>
              <a:gd name="adj1" fmla="val -51526"/>
              <a:gd name="adj2" fmla="val 58937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Thêm nhận xét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59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836712"/>
            <a:ext cx="7498080" cy="4800600"/>
          </a:xfrm>
        </p:spPr>
        <p:txBody>
          <a:bodyPr/>
          <a:lstStyle/>
          <a:p>
            <a:pPr marL="82296" indent="0">
              <a:buNone/>
            </a:pPr>
            <a:r>
              <a:rPr lang="en-US" sz="2400" b="1" dirty="0"/>
              <a:t>1. ĐĂNG KÍ TÀI KHOẢN</a:t>
            </a:r>
            <a:endParaRPr lang="en-US" sz="2400" dirty="0"/>
          </a:p>
          <a:p>
            <a:pPr marL="82296" indent="0">
              <a:buNone/>
            </a:pPr>
            <a:r>
              <a:rPr lang="en-US" sz="2400" dirty="0"/>
              <a:t>B1: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trang</a:t>
            </a:r>
            <a:r>
              <a:rPr lang="en-US" sz="2400" dirty="0"/>
              <a:t> web:</a:t>
            </a:r>
            <a:r>
              <a:rPr lang="en-US" sz="2400" b="1" dirty="0"/>
              <a:t> https://azota.vn </a:t>
            </a:r>
            <a:endParaRPr lang="en-US" sz="2400" dirty="0"/>
          </a:p>
          <a:p>
            <a:pPr marL="82296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2352" y="-387424"/>
            <a:ext cx="8434184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/>
              </a:rPr>
              <a:t> 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b="1" dirty="0">
                <a:effectLst/>
              </a:rPr>
              <a:t> 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sz="2700" b="1" dirty="0">
                <a:effectLst/>
              </a:rPr>
              <a:t>PHẦN II. HƯỚNG DẪN GIÁO VIÊN CÁCH SỬ DỤNG ỨNG DỤNG AZOTA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72817"/>
            <a:ext cx="8064896" cy="50851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Oval 5"/>
          <p:cNvSpPr/>
          <p:nvPr/>
        </p:nvSpPr>
        <p:spPr>
          <a:xfrm>
            <a:off x="8007010" y="2309308"/>
            <a:ext cx="792088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8316416" y="2885372"/>
            <a:ext cx="0" cy="792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12160" y="3677460"/>
            <a:ext cx="3024336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khoản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214922" y="2276872"/>
            <a:ext cx="792088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7524328" y="2852936"/>
            <a:ext cx="0" cy="792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220072" y="3645024"/>
            <a:ext cx="3579026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khoản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50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0" grpId="0" animBg="1"/>
      <p:bldP spid="10" grpId="1" animBg="1"/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06"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71600" y="0"/>
            <a:ext cx="6391430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B2: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Nhấn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Đăng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ký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chọn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Tôi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viên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436096" y="3771900"/>
            <a:ext cx="2160240" cy="25202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7553179" y="5523090"/>
            <a:ext cx="486774" cy="50405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41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245" y="1034189"/>
            <a:ext cx="4888755" cy="582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5518"/>
            <a:ext cx="4343751" cy="582381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43608" y="-54679"/>
            <a:ext cx="758092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B3: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Điền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thông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tin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mục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thực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khoản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bằng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số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điện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thoại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420000" y="3552979"/>
            <a:ext cx="575936" cy="52409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3288187" y="4077072"/>
            <a:ext cx="575936" cy="52409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2749669" y="4596021"/>
            <a:ext cx="575936" cy="52409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23737" y="3284983"/>
            <a:ext cx="792088" cy="5300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25236" y="3809077"/>
            <a:ext cx="1106404" cy="5300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52400" y="4333170"/>
            <a:ext cx="1106404" cy="5300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ular Callout 11"/>
          <p:cNvSpPr/>
          <p:nvPr/>
        </p:nvSpPr>
        <p:spPr>
          <a:xfrm>
            <a:off x="6300192" y="3284984"/>
            <a:ext cx="2324337" cy="524094"/>
          </a:xfrm>
          <a:prstGeom prst="wedgeRoundRectCallout">
            <a:avLst>
              <a:gd name="adj1" fmla="val -65361"/>
              <a:gd name="adj2" fmla="val 6250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2706034" y="5818202"/>
            <a:ext cx="575936" cy="52409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1605847" y="5445224"/>
            <a:ext cx="1106404" cy="5300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00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7" grpId="0" animBg="1"/>
      <p:bldP spid="17" grpId="1" animBg="1"/>
      <p:bldP spid="18" grpId="0" animBg="1"/>
      <p:bldP spid="18" grpId="1" animBg="1"/>
      <p:bldP spid="12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341784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sz="2700" b="1" dirty="0">
                <a:solidFill>
                  <a:schemeClr val="tx1"/>
                </a:solidFill>
                <a:effectLst/>
              </a:rPr>
              <a:t>2. TẠO LỚP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pic>
        <p:nvPicPr>
          <p:cNvPr id="409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59" y="1412776"/>
            <a:ext cx="8089958" cy="532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5082064" y="4077071"/>
            <a:ext cx="499771" cy="49529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891795" y="531837"/>
            <a:ext cx="8198121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B1: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Tại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giao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diện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màn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hình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chính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nhấn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tập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chọn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Tạo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lớp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29146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3371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56197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454021" y="2739010"/>
            <a:ext cx="940389" cy="14504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8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5" name="Straight Arrow Connector 4"/>
          <p:cNvCxnSpPr/>
          <p:nvPr/>
        </p:nvCxnSpPr>
        <p:spPr>
          <a:xfrm flipV="1">
            <a:off x="4181027" y="1982817"/>
            <a:ext cx="587981" cy="58811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566839" y="1031624"/>
            <a:ext cx="940389" cy="11012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8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" b="27332"/>
          <a:stretch>
            <a:fillRect/>
          </a:stretch>
        </p:blipFill>
        <p:spPr bwMode="auto">
          <a:xfrm>
            <a:off x="0" y="971617"/>
            <a:ext cx="4724400" cy="57650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938" y="904921"/>
            <a:ext cx="4337768" cy="581884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52399" y="-19110"/>
            <a:ext cx="8811899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B2: GV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chọn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Thêm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lớp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đặt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tên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lớp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dụ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Lớp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4A1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1115616" y="1916832"/>
            <a:ext cx="3312368" cy="936104"/>
          </a:xfrm>
          <a:prstGeom prst="wedgeRoundRectCallout">
            <a:avLst>
              <a:gd name="adj1" fmla="val -63249"/>
              <a:gd name="adj2" fmla="val -57382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6804248" y="2018718"/>
            <a:ext cx="2339752" cy="1808571"/>
          </a:xfrm>
          <a:prstGeom prst="wedgeRoundRectCallout">
            <a:avLst>
              <a:gd name="adj1" fmla="val -63249"/>
              <a:gd name="adj2" fmla="val -57382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713459" y="2923003"/>
            <a:ext cx="587981" cy="58811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724400" y="2081408"/>
            <a:ext cx="1584176" cy="8151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0" y="1203616"/>
            <a:ext cx="1584176" cy="8151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3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err="1">
                <a:effectLst/>
              </a:rPr>
              <a:t>Cách</a:t>
            </a:r>
            <a:r>
              <a:rPr lang="en-US" sz="3100" dirty="0">
                <a:effectLst/>
              </a:rPr>
              <a:t> 1: </a:t>
            </a:r>
            <a:r>
              <a:rPr lang="en-US" sz="3100" dirty="0" err="1">
                <a:effectLst/>
              </a:rPr>
              <a:t>Nhập</a:t>
            </a:r>
            <a:r>
              <a:rPr lang="en-US" sz="3100" dirty="0">
                <a:effectLst/>
              </a:rPr>
              <a:t> </a:t>
            </a:r>
            <a:r>
              <a:rPr lang="en-US" sz="3100" dirty="0" err="1">
                <a:effectLst/>
              </a:rPr>
              <a:t>trực</a:t>
            </a:r>
            <a:r>
              <a:rPr lang="en-US" sz="3100" dirty="0">
                <a:effectLst/>
              </a:rPr>
              <a:t> </a:t>
            </a:r>
            <a:r>
              <a:rPr lang="en-US" sz="3100" dirty="0" err="1">
                <a:effectLst/>
              </a:rPr>
              <a:t>tiếp</a:t>
            </a:r>
            <a:r>
              <a:rPr lang="en-US" sz="3100" dirty="0">
                <a:effectLst/>
              </a:rPr>
              <a:t> </a:t>
            </a:r>
            <a:r>
              <a:rPr lang="en-US" sz="3100" dirty="0" err="1">
                <a:effectLst/>
              </a:rPr>
              <a:t>thông</a:t>
            </a:r>
            <a:r>
              <a:rPr lang="en-US" sz="3100" dirty="0">
                <a:effectLst/>
              </a:rPr>
              <a:t> tin </a:t>
            </a:r>
            <a:r>
              <a:rPr lang="en-US" sz="3100" dirty="0" err="1">
                <a:effectLst/>
              </a:rPr>
              <a:t>từng</a:t>
            </a:r>
            <a:r>
              <a:rPr lang="en-US" sz="3100" dirty="0">
                <a:effectLst/>
              </a:rPr>
              <a:t> </a:t>
            </a:r>
            <a:r>
              <a:rPr lang="en-US" sz="3100" dirty="0" err="1">
                <a:effectLst/>
              </a:rPr>
              <a:t>học</a:t>
            </a:r>
            <a:r>
              <a:rPr lang="en-US" sz="3100" dirty="0">
                <a:effectLst/>
              </a:rPr>
              <a:t> </a:t>
            </a:r>
            <a:r>
              <a:rPr lang="en-US" sz="3100" dirty="0" err="1">
                <a:effectLst/>
              </a:rPr>
              <a:t>sinh</a:t>
            </a:r>
            <a:r>
              <a:rPr lang="en-US" sz="3100" dirty="0">
                <a:effectLst/>
              </a:rPr>
              <a:t>.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908720"/>
            <a:ext cx="7776864" cy="576064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43" b="33856"/>
          <a:stretch/>
        </p:blipFill>
        <p:spPr bwMode="auto">
          <a:xfrm>
            <a:off x="-10585" y="1196752"/>
            <a:ext cx="4355976" cy="5256584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031" y="1179240"/>
            <a:ext cx="4788024" cy="52565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Oval 5"/>
          <p:cNvSpPr/>
          <p:nvPr/>
        </p:nvSpPr>
        <p:spPr>
          <a:xfrm>
            <a:off x="107504" y="2636912"/>
            <a:ext cx="1512168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23528" y="3284984"/>
            <a:ext cx="288032" cy="28803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7544" y="3573016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Nhấn thêm học sinh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6772467" y="1800347"/>
            <a:ext cx="2448272" cy="2007185"/>
          </a:xfrm>
          <a:prstGeom prst="wedgeEllipseCallout">
            <a:avLst>
              <a:gd name="adj1" fmla="val -105000"/>
              <a:gd name="adj2" fmla="val 45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dirty="0" smtClean="0"/>
              <a:t>dĐ</a:t>
            </a: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Điền thông tin học sinh cần thêm rồi ấn xác nhận</a:t>
            </a:r>
            <a:endParaRPr lang="en-US" sz="2400" dirty="0"/>
          </a:p>
        </p:txBody>
      </p:sp>
      <p:sp>
        <p:nvSpPr>
          <p:cNvPr id="13" name="Oval 12"/>
          <p:cNvSpPr/>
          <p:nvPr/>
        </p:nvSpPr>
        <p:spPr>
          <a:xfrm>
            <a:off x="7721116" y="5229200"/>
            <a:ext cx="1512168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7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552</TotalTime>
  <Words>801</Words>
  <Application>Microsoft Office PowerPoint</Application>
  <PresentationFormat>On-screen Show (4:3)</PresentationFormat>
  <Paragraphs>67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Solstice</vt:lpstr>
      <vt:lpstr>CHUYÊN ĐỀ:  ỨNG DỤNG PHẦN MỀM AZOTA VÀO DẠY HỌC TRỰC TUYẾN.</vt:lpstr>
      <vt:lpstr>PowerPoint Presentation</vt:lpstr>
      <vt:lpstr>    PHẦN II. HƯỚNG DẪN GIÁO VIÊN CÁCH SỬ DỤNG ỨNG DỤNG AZOTA </vt:lpstr>
      <vt:lpstr>PowerPoint Presentation</vt:lpstr>
      <vt:lpstr>PowerPoint Presentation</vt:lpstr>
      <vt:lpstr>2. TẠO LỚP  </vt:lpstr>
      <vt:lpstr>PowerPoint Presentation</vt:lpstr>
      <vt:lpstr>PowerPoint Presentation</vt:lpstr>
      <vt:lpstr>Cách 1: Nhập trực tiếp thông tin từng học sinh. </vt:lpstr>
      <vt:lpstr>Cách 2: Nhập từ file Exel. GV tải file biểu mẫu về, nhập danh sách học sinh. Sau đó tải lên</vt:lpstr>
      <vt:lpstr>PowerPoint Presentation</vt:lpstr>
      <vt:lpstr>3. GIAO BÀI TẬP </vt:lpstr>
      <vt:lpstr>PowerPoint Presentation</vt:lpstr>
      <vt:lpstr>PowerPoint Presentation</vt:lpstr>
      <vt:lpstr>PowerPoint Presentation</vt:lpstr>
      <vt:lpstr>4. TẠO ĐỀ THI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 CHẤM BÀI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20</cp:revision>
  <dcterms:created xsi:type="dcterms:W3CDTF">2021-08-30T13:49:05Z</dcterms:created>
  <dcterms:modified xsi:type="dcterms:W3CDTF">2021-09-01T08:34:40Z</dcterms:modified>
</cp:coreProperties>
</file>